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75" r:id="rId4"/>
    <p:sldId id="267" r:id="rId5"/>
    <p:sldId id="266" r:id="rId6"/>
    <p:sldId id="273" r:id="rId7"/>
    <p:sldId id="272" r:id="rId8"/>
    <p:sldId id="268" r:id="rId9"/>
    <p:sldId id="269" r:id="rId10"/>
    <p:sldId id="271" r:id="rId11"/>
    <p:sldId id="276" r:id="rId12"/>
    <p:sldId id="270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 userDrawn="1"/>
        </p:nvSpPr>
        <p:spPr bwMode="auto">
          <a:xfrm>
            <a:off x="179512" y="6507342"/>
            <a:ext cx="150874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10.02.2019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79512" y="188640"/>
            <a:ext cx="1512168" cy="65527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 userDrawn="1"/>
        </p:nvSpPr>
        <p:spPr>
          <a:xfrm>
            <a:off x="1835696" y="188640"/>
            <a:ext cx="7147126" cy="6526508"/>
          </a:xfrm>
          <a:prstGeom prst="rect">
            <a:avLst/>
          </a:prstGeom>
          <a:blipFill>
            <a:blip r:embed="rId13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  <a:ln>
            <a:solidFill>
              <a:schemeClr val="accent3">
                <a:lumMod val="75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7524328" y="0"/>
            <a:ext cx="16196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Picture 4" descr="http://www.playcast.ru/uploads/2015/02/09/12027652.png"/>
          <p:cNvPicPr>
            <a:picLocks noChangeAspect="1" noChangeArrowheads="1"/>
          </p:cNvPicPr>
          <p:nvPr userDrawn="1"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79511" y="332657"/>
            <a:ext cx="3235649" cy="6408712"/>
          </a:xfrm>
          <a:prstGeom prst="rect">
            <a:avLst/>
          </a:prstGeom>
          <a:noFill/>
        </p:spPr>
      </p:pic>
      <p:pic>
        <p:nvPicPr>
          <p:cNvPr id="45" name="Picture 4" descr="http://img-fotki.yandex.ru/get/5409/47407354.274/0_8e961_2109d486_S.png"/>
          <p:cNvPicPr>
            <a:picLocks noChangeAspect="1" noChangeArrowheads="1"/>
          </p:cNvPicPr>
          <p:nvPr userDrawn="1"/>
        </p:nvPicPr>
        <p:blipFill>
          <a:blip r:embed="rId15" cstate="email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24328" y="5733256"/>
            <a:ext cx="1428750" cy="89535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ycast.ru/uploads/2014/09/21/9915829.jpeg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img-fotki.yandex.ru/get/5409/47407354.274/0_8e961_2109d486_S.png" TargetMode="External"/><Relationship Id="rId4" Type="http://schemas.openxmlformats.org/officeDocument/2006/relationships/hyperlink" Target="http://www.playcast.ru/uploads/2015/02/09/12027652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835696" y="714356"/>
            <a:ext cx="7078443" cy="5543162"/>
            <a:chOff x="2187089" y="804669"/>
            <a:chExt cx="6142477" cy="583584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2205885" y="804669"/>
              <a:ext cx="6123681" cy="55408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Профессиональный стандарт «</a:t>
              </a: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Педагог»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Предметное обучение. Математика</a:t>
              </a:r>
              <a:endParaRPr lang="ru-RU" sz="5400" dirty="0" smtClean="0"/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1555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Автор </a:t>
              </a: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: </a:t>
              </a:r>
              <a:r>
                <a:rPr lang="ru-RU" dirty="0" err="1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Лакомова</a:t>
              </a: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Ирина Анатольевна </a:t>
              </a:r>
              <a:endParaRPr lang="ru-RU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Учитель математики</a:t>
              </a:r>
              <a:endParaRPr lang="ru-RU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МОУ ООШ № 15 им</a:t>
              </a: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. </a:t>
              </a:r>
              <a:r>
                <a:rPr lang="ru-RU" dirty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Н</a:t>
              </a: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dirty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И</a:t>
              </a: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. Дементьева </a:t>
              </a:r>
              <a:endParaRPr lang="ru-RU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Город Рыбинск Ярославская область</a:t>
              </a:r>
              <a:endParaRPr lang="ru-RU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2016</a:t>
              </a:r>
              <a:endParaRPr lang="ru-RU" dirty="0">
                <a:solidFill>
                  <a:schemeClr val="accent3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48283" t="20566" r="20835" b="15874"/>
          <a:stretch>
            <a:fillRect/>
          </a:stretch>
        </p:blipFill>
        <p:spPr bwMode="auto">
          <a:xfrm>
            <a:off x="142844" y="0"/>
            <a:ext cx="4214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14348" y="357166"/>
            <a:ext cx="76438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7)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Трудовые действия учителя математики, включенные в модуль «Предметное обучение. Математика», направленные на формирование способностей обучающихся к овладению математическими знаниями, умениями, навыками: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1857363"/>
          <a:ext cx="7358114" cy="4357716"/>
        </p:xfrm>
        <a:graphic>
          <a:graphicData uri="http://schemas.openxmlformats.org/drawingml/2006/table">
            <a:tbl>
              <a:tblPr/>
              <a:tblGrid>
                <a:gridCol w="7358114"/>
              </a:tblGrid>
              <a:tr h="10894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конкретных знаний, умений, навыков в области математики и информатики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94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у обучающихся умения проверять математическое доказательство, приводить опровергающий пример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94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внутренней (мысленной) модели математической ситуации (включая пространственный образ)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94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у обучающихся умения выделять подзадачи в задаче, перебирать возможные варианты объектов и действий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3" name="Рисунок 12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24" y="2214554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6" y="3143248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86" y="4357694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5572140"/>
            <a:ext cx="357190" cy="28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48283" t="20566" r="20835" b="15874"/>
          <a:stretch>
            <a:fillRect/>
          </a:stretch>
        </p:blipFill>
        <p:spPr bwMode="auto">
          <a:xfrm>
            <a:off x="142844" y="0"/>
            <a:ext cx="4214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14348" y="357166"/>
            <a:ext cx="76438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7)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Трудовые действия учителя математики, включенные в модуль «Предметное обучение. Математика», направленные на формирование способностей обучающихся к овладению математическими знаниями, умениями, навыками: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1714486"/>
          <a:ext cx="7429552" cy="4714909"/>
        </p:xfrm>
        <a:graphic>
          <a:graphicData uri="http://schemas.openxmlformats.org/drawingml/2006/table">
            <a:tbl>
              <a:tblPr/>
              <a:tblGrid>
                <a:gridCol w="7429552"/>
              </a:tblGrid>
              <a:tr h="1559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способности к постижению основ математических моделей реального объекта или процесса, готовности к применению моделирования для построения объектов и процессов, определения или предсказания свойств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18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установки обучающихся на коммуникацию в максимально широком контексте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44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обучение методам понимания сообщения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92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у обучающихся умения пользоваться заданной математической моделью (формулой, геометрической конфигурацией, алгоритмом), оценивать возможный результат моделирования (например - вычисления)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3" name="Рисунок 12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338" y="2285992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5286388"/>
            <a:ext cx="357190" cy="28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48283" t="20566" r="20835" b="15874"/>
          <a:stretch>
            <a:fillRect/>
          </a:stretch>
        </p:blipFill>
        <p:spPr bwMode="auto">
          <a:xfrm>
            <a:off x="142844" y="0"/>
            <a:ext cx="4214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500034" y="500042"/>
            <a:ext cx="81439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Трудовые действия учителя математики, включенные в модуль «Предметное обучение. Математика», направленные на создание организационных условий для обучающихся по овладению математическим знанием: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2095881"/>
          <a:ext cx="7429552" cy="3690572"/>
        </p:xfrm>
        <a:graphic>
          <a:graphicData uri="http://schemas.openxmlformats.org/drawingml/2006/table">
            <a:tbl>
              <a:tblPr/>
              <a:tblGrid>
                <a:gridCol w="7429552"/>
              </a:tblGrid>
              <a:tr h="9292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сотрудничество с другими учителями математики и информатики, физики, экономики, языков и др.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21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профессиональное использование элементов информационной образовательной среды с учетом возможностей применения новых элементов такой среды, отсутствующих в конкретной образовательной организации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292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поддерживать у обучающихся баланс между самостоятельным открытием, узнаванием нового, технической тренировкой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78" y="2428868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24" y="3500438"/>
            <a:ext cx="357190" cy="28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835696" y="3212976"/>
            <a:ext cx="6984776" cy="3468180"/>
            <a:chOff x="1202168" y="-152006"/>
            <a:chExt cx="7330272" cy="456424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202168" y="-152006"/>
              <a:ext cx="7330272" cy="486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chemeClr val="accent3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  <a:hlinkClick r:id="rId2"/>
                </a:rPr>
                <a:t>http://linda6035.ucoz.ru/</a:t>
              </a:r>
              <a:r>
                <a:rPr lang="ru-RU" sz="2000" dirty="0" smtClean="0">
                  <a:solidFill>
                    <a:schemeClr val="accent3">
                      <a:lumMod val="75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835696" y="260648"/>
            <a:ext cx="70567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Используемые источники</a:t>
            </a: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Лист в клетку </a:t>
            </a: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http://www.playcast.ru/uploads/2014/09/21/9915829.jpeg</a:t>
            </a:r>
            <a:endParaRPr lang="ru-RU" sz="2000" u="sng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Учительница </a:t>
            </a:r>
            <a:r>
              <a:rPr lang="en-US" sz="20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http</a:t>
            </a: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sz="20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www</a:t>
            </a: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sz="2000" u="sng" dirty="0" err="1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playcast</a:t>
            </a: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.</a:t>
            </a:r>
            <a:r>
              <a:rPr lang="en-US" sz="2000" u="sng" dirty="0" err="1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ru</a:t>
            </a: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/</a:t>
            </a:r>
            <a:r>
              <a:rPr lang="en-US" sz="20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uploads</a:t>
            </a: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/2015/02/09/12027652.</a:t>
            </a:r>
            <a:r>
              <a:rPr lang="en-US" sz="2000" u="sng" dirty="0" err="1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png</a:t>
            </a:r>
            <a:endParaRPr lang="ru-RU" sz="2000" u="sng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Цифры</a:t>
            </a: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en-US" sz="2000" dirty="0" smtClean="0">
                <a:latin typeface="Monotype Corsiva" pitchFamily="66" charset="0"/>
                <a:hlinkClick r:id="rId5"/>
              </a:rPr>
              <a:t>http://img-fotki.yandex.ru/get/5409/47407354.274/0_8e961_2109d486_S.png</a:t>
            </a:r>
            <a:r>
              <a:rPr lang="ru-RU" sz="2000" dirty="0" smtClean="0">
                <a:latin typeface="Monotype Corsiva" pitchFamily="66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48283" t="20566" r="20320" b="15874"/>
          <a:stretch>
            <a:fillRect/>
          </a:stretch>
        </p:blipFill>
        <p:spPr bwMode="auto">
          <a:xfrm>
            <a:off x="142844" y="0"/>
            <a:ext cx="42862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596" y="428604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Трудовые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действия учителя математики, включенные в модуль «Предметное обучение. Математика», направленные на формирование способностей обучающихся к овладению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метапредметными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межпредметными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умениями: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14348" y="1714488"/>
          <a:ext cx="7500990" cy="4429155"/>
        </p:xfrm>
        <a:graphic>
          <a:graphicData uri="http://schemas.openxmlformats.org/drawingml/2006/table">
            <a:tbl>
              <a:tblPr/>
              <a:tblGrid>
                <a:gridCol w="7500990"/>
              </a:tblGrid>
              <a:tr h="988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конкретных знаний, умений, навыков в области математики и информатики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47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способности преодолевать интеллектуальные трудности, решать принципиально новые задачи, проявлять уважение к интеллектуальному труду и его результатам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8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способности к логическому рассуждению и коммуникации, установки на использование этой способности, на ее ценность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81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у обучающихся умения применять средства информационно-коммуникационных технологий в решении задачи там, где это эффективно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8" name="Рисунок 7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3357562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20" y="4357694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5143512"/>
            <a:ext cx="357190" cy="28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48283" t="20566" r="20320" b="15874"/>
          <a:stretch>
            <a:fillRect/>
          </a:stretch>
        </p:blipFill>
        <p:spPr bwMode="auto">
          <a:xfrm>
            <a:off x="142844" y="0"/>
            <a:ext cx="43577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596" y="428604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Трудовые действия учителя математики, включенные в модуль «Предметное обучение. Математика», направленные на формирование способностей обучающихся к овладению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метапредметными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межпредметными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умениями: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14348" y="1714489"/>
          <a:ext cx="7429552" cy="4658193"/>
        </p:xfrm>
        <a:graphic>
          <a:graphicData uri="http://schemas.openxmlformats.org/drawingml/2006/table">
            <a:tbl>
              <a:tblPr/>
              <a:tblGrid>
                <a:gridCol w="7429552"/>
              </a:tblGrid>
              <a:tr h="13289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позитивного отношения со стороны всех обучающихся к интеллектуальным достижениям одноклассников независимо от уровня этого достижения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89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материальной и информационной образовательной среды, содействующей развитию математических способностей каждого ребенка и реализующей принципы современной педагогики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89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использование в работе с детьми информационных ресурсов, в том числе ресурсов дистанционного обучения, помощь детям в освоении и самостоятельном использовании этих ресурсов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22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ведение диалога с обучающимися в процессе</a:t>
                      </a:r>
                      <a:endParaRPr lang="en-US" sz="20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решения задачи 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9" name="Рисунок 8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338" y="3500438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24" y="4786322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30" y="5786454"/>
            <a:ext cx="357190" cy="28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48283" t="20566" r="20835" b="15874"/>
          <a:stretch>
            <a:fillRect/>
          </a:stretch>
        </p:blipFill>
        <p:spPr bwMode="auto">
          <a:xfrm>
            <a:off x="142844" y="0"/>
            <a:ext cx="4214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42910" y="571480"/>
            <a:ext cx="79295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Выделите умения учителя математики, связанные с его информационно-коммуникационной компетентностью: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1714489"/>
          <a:ext cx="7358114" cy="4572030"/>
        </p:xfrm>
        <a:graphic>
          <a:graphicData uri="http://schemas.openxmlformats.org/drawingml/2006/table">
            <a:tbl>
              <a:tblPr/>
              <a:tblGrid>
                <a:gridCol w="7358114"/>
              </a:tblGrid>
              <a:tr h="4824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квалифицированно набирать математический текст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владеть основными математическими компьютерными инструментами: визуализации данных, зависимостей, отношений, процессов; вычислений; обработки данных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63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поддерживать баланс между самостоятельным открытием, узнаванием нового и технической тренировкой, исходя из возрастных и индивидуальных особенностей обучающихся, характера осваиваемого материала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использовать информационные источники, следить за открытиями в области математики, знакомить с ними обучающихся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формировать у обучающихся убеждение в абсолютности математической истины и математического доказательства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1" name="Рисунок 10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1714488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76" y="2357430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8" y="4714884"/>
            <a:ext cx="357190" cy="28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48283" t="20566" r="20835" b="15874"/>
          <a:stretch>
            <a:fillRect/>
          </a:stretch>
        </p:blipFill>
        <p:spPr bwMode="auto">
          <a:xfrm>
            <a:off x="142844" y="0"/>
            <a:ext cx="4214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14282" y="428604"/>
            <a:ext cx="871543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Трудовые действия учителя математики, включенные в модуль «Предметное обучение. Математика», направленные на развитие мотивации обучающихся в области овладения и применения математических знаний и умений, в том числе через внеклассные формы работы: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42911" y="1928802"/>
          <a:ext cx="7334280" cy="4500593"/>
        </p:xfrm>
        <a:graphic>
          <a:graphicData uri="http://schemas.openxmlformats.org/drawingml/2006/table">
            <a:tbl>
              <a:tblPr/>
              <a:tblGrid>
                <a:gridCol w="7334280"/>
              </a:tblGrid>
              <a:tr h="18556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содействие в подготовке обучающихся к участию в математических олимпиадах, конкурсах, исследовательских проектах, интеллектуальных марафонах, шахматных турнирах и ученических конференциях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56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и поддержание высокой мотивации и развитие способности обучающихся к занятиям математикой, предоставление им подходящих заданий, ведение кружков, факультативных и элективных курсов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93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выявление совместно с обучающимся недостоверных и малоправдоподобных данных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3" name="Рисунок 12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8" y="2643182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4714884"/>
            <a:ext cx="357190" cy="28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48283" t="20566" r="20835" b="15874"/>
          <a:stretch>
            <a:fillRect/>
          </a:stretch>
        </p:blipFill>
        <p:spPr bwMode="auto">
          <a:xfrm>
            <a:off x="142844" y="0"/>
            <a:ext cx="4214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00034" y="428604"/>
            <a:ext cx="83582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Умения учителя математики, включенные в модуль «Предметное обучение. Математика», направленные на формирование конкретных умений обучающихся в области математики: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10" y="1500175"/>
          <a:ext cx="7858180" cy="4857782"/>
        </p:xfrm>
        <a:graphic>
          <a:graphicData uri="http://schemas.openxmlformats.org/drawingml/2006/table">
            <a:tbl>
              <a:tblPr/>
              <a:tblGrid>
                <a:gridCol w="7858180"/>
              </a:tblGrid>
              <a:tr h="6545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проводить различия между точным и приближенным математическим доказательством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15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обеспечивать помощь обучающимся, не освоившим необходимый материал в форме предложения специальных заданий, индивидуальных консультаций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885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анализировать предлагаемое обучающимся рассуждение с результатом: подтверждение его правильности или нахождение ошибки; помощь обучающимся в самостоятельной локализации ошибки, ее исправлении, помощь в улучшении рассуждения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15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решать задачи элементарной математики соответствующей ступени образования в том числе задачи олимпиад регионального этапа всероссийской олимпиады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15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совместно с обучающимися проводить анализ учебных и жизненных ситуаций, в которых можно применить математический аппарат и математические инструменты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2" name="Рисунок 11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48" y="1643050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3429000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52" y="4714884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6" y="5786454"/>
            <a:ext cx="357190" cy="28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48283" t="20566" r="20835" b="15874"/>
          <a:stretch>
            <a:fillRect/>
          </a:stretch>
        </p:blipFill>
        <p:spPr bwMode="auto">
          <a:xfrm>
            <a:off x="142844" y="0"/>
            <a:ext cx="4214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00034" y="428604"/>
            <a:ext cx="83582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Умения учителя математики, включенные в модуль «Предметное обучение. Математика», направленные на формирование конкретных умений обучающихся в области математики: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1571612"/>
          <a:ext cx="7643866" cy="4786345"/>
        </p:xfrm>
        <a:graphic>
          <a:graphicData uri="http://schemas.openxmlformats.org/drawingml/2006/table">
            <a:tbl>
              <a:tblPr/>
              <a:tblGrid>
                <a:gridCol w="7643866"/>
              </a:tblGrid>
              <a:tr h="9442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совместно с обучающимися создавать и использовать наглядные представления математических объектов и процессов различными способами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992" marR="7992" marT="7992" marB="799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02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организовывать исследования – эксперимент, обнаружение закономерностей, доказательство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992" marR="7992" marT="7992" marB="799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98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совместно с обучающимися строить логические рассуждения в математических и иных контекстах, понимать рассуждения обучающихся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992" marR="7992" marT="7992" marB="799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02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работать с родителями, местным сообществом по проблематике математической культуры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992" marR="7992" marT="7992" marB="799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1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j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совместно с обучающимися применять методы и приемы понимания математического текста, его анализа, структуризации, реорганизации, трансформации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992" marR="7992" marT="7992" marB="799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02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обеспечивать коммуникативную и учебную включенность всех учащихся в образовательный процесс 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992" marR="7992" marT="7992" marB="799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338" y="1928802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92" y="2643182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710" y="3571876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58" y="5000636"/>
            <a:ext cx="357190" cy="28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48283" t="20566" r="20835" b="15874"/>
          <a:stretch>
            <a:fillRect/>
          </a:stretch>
        </p:blipFill>
        <p:spPr bwMode="auto">
          <a:xfrm>
            <a:off x="142844" y="0"/>
            <a:ext cx="4214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00034" y="642918"/>
            <a:ext cx="821537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Трудовые действия учителя математики, включенные в модуль «Предметное обучение. Математика», связанные с консультационной поддержкой обучающихся: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1" y="1857364"/>
          <a:ext cx="6977090" cy="4127482"/>
        </p:xfrm>
        <a:graphic>
          <a:graphicData uri="http://schemas.openxmlformats.org/drawingml/2006/table">
            <a:tbl>
              <a:tblPr/>
              <a:tblGrid>
                <a:gridCol w="6977090"/>
              </a:tblGrid>
              <a:tr h="13509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консультирование обучающихся по выбору профессий и специальностей, где необходимы знания математики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7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поощрять формирование эмоциональной и рациональной потребности в коммуникации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91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предоставление информации о дополнительном образовании, возможности углубленного изучения математики в других образовательных и иных организациях, в том числе с применением дистанционных образовательных технологий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9" name="Рисунок 8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6" y="2285992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82" y="5214950"/>
            <a:ext cx="357190" cy="28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48283" t="20566" r="20835" b="15874"/>
          <a:stretch>
            <a:fillRect/>
          </a:stretch>
        </p:blipFill>
        <p:spPr bwMode="auto">
          <a:xfrm>
            <a:off x="142844" y="0"/>
            <a:ext cx="42148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500042"/>
            <a:ext cx="828680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6)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Трудовые действия учителя математики, включенные в модуль «Предметное обучение. Математика», направленные на позитивное отношение к математическим знаниям и умениям: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2071678"/>
          <a:ext cx="6905652" cy="3404055"/>
        </p:xfrm>
        <a:graphic>
          <a:graphicData uri="http://schemas.openxmlformats.org/drawingml/2006/table">
            <a:tbl>
              <a:tblPr/>
              <a:tblGrid>
                <a:gridCol w="6905652"/>
              </a:tblGrid>
              <a:tr h="9765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формирование представлений обучающихся о полезности знаний математики вне зависимости от избранной профессии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09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содействие формированию у обучающихся позитивных эмоций от математической деятельности, в том числе от нахождения ошибки в своих построениях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765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сотрудничество с другими учителями математики и информатики, физики, экономики, языков и др. 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9" name="Рисунок 8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96" y="2428868"/>
            <a:ext cx="357190" cy="285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Вер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3571876"/>
            <a:ext cx="357190" cy="2857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8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6923C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1119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Irina Lakomova</cp:lastModifiedBy>
  <cp:revision>36</cp:revision>
  <dcterms:created xsi:type="dcterms:W3CDTF">2014-07-06T18:18:01Z</dcterms:created>
  <dcterms:modified xsi:type="dcterms:W3CDTF">2019-02-10T12:11:03Z</dcterms:modified>
</cp:coreProperties>
</file>