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68" r:id="rId5"/>
    <p:sldId id="269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F67D76-05B8-4A33-8F58-D8A21B49BD6E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C88DDA-E668-43CC-A6E7-FD8CEDD30C4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5865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88DDA-E668-43CC-A6E7-FD8CEDD30C48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4131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16.06.2020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44824"/>
            <a:ext cx="7543800" cy="2294111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tx1"/>
                </a:solidFill>
              </a:rPr>
              <a:t>Программа перехода школы в эффективный режим работы</a:t>
            </a:r>
            <a:endParaRPr lang="ru-RU" sz="48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404664"/>
            <a:ext cx="6910536" cy="10668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Муниципальное общеобразовательное учреждение основная общеобразовательная школа №15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им. Н.И. Дементьева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iki.iro.yar.ru/images/0/0d/Shkola1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149080"/>
            <a:ext cx="4977558" cy="23560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073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Сильные стороны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953344"/>
            <a:ext cx="7620000" cy="5904656"/>
          </a:xfrm>
        </p:spPr>
        <p:txBody>
          <a:bodyPr>
            <a:normAutofit fontScale="62500" lnSpcReduction="20000"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Преемственность образовательных программ начального и основного общего образования на основе соблюдения требований ФГОС.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Высокий уровень мотивации обучающихся к участию в олимпиадах, творческих конкурсах.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развитая система подготовки к ГИА учащихся </a:t>
            </a: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класса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организацию внеурочных предметных консультаций.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опыт инновационной деятельности.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Стабильный высококвалифицированный педагогический коллектив.  Высокая доля учителей высшей и первой категорий. 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48% от общего количества педагогов молодые, но уже опытные учителя, в возрасте от 26 до 49 лет;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68% педагогов имеют педагогический стаж более 20 лет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педагогов в конкурсах профессионального мастерства.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	школе достаточно развита система внеурочной и внеклассной работы.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опыт спортивно-массовой работы, экологического воспитания, волонтерского движения, художественно-творческой деятельности способствует росту социального опыта и профессиональной ориентации.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Развивается система школьного самоуправления и взаимодействия с родительской  общественностью.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Созданы условия для образовательной деятельности в соответствии с требованиями ФГОС ООО,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СанПинами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(классные помещения, медицинское сопровождение, питание, территория и т.д.).</a:t>
            </a:r>
          </a:p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Положительный опыт договорных отношений с социальными партнерами. Реализация совместных программ дополнительного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37807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7620000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Слабые стороны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620688"/>
            <a:ext cx="8208912" cy="5708104"/>
          </a:xfrm>
        </p:spPr>
        <p:txBody>
          <a:bodyPr>
            <a:noAutofit/>
          </a:bodyPr>
          <a:lstStyle/>
          <a:p>
            <a:r>
              <a:rPr lang="ru-RU" sz="1800" dirty="0"/>
              <a:t>Не сформирована на 100% внутренняя система оценки качества образования.</a:t>
            </a:r>
          </a:p>
          <a:p>
            <a:r>
              <a:rPr lang="ru-RU" sz="1800" dirty="0" smtClean="0"/>
              <a:t>Не </a:t>
            </a:r>
            <a:r>
              <a:rPr lang="ru-RU" sz="1800" dirty="0"/>
              <a:t>понимание со стороны части родителей роли самостоятельной работы ребенка для достижения индивидуальных результатов, отсутствие должного контроля за подготовкой домашних заданий. </a:t>
            </a:r>
          </a:p>
          <a:p>
            <a:r>
              <a:rPr lang="ru-RU" sz="1800" dirty="0"/>
              <a:t> </a:t>
            </a:r>
            <a:r>
              <a:rPr lang="ru-RU" sz="1800" dirty="0" smtClean="0"/>
              <a:t>Большой </a:t>
            </a:r>
            <a:r>
              <a:rPr lang="ru-RU" sz="1800" dirty="0"/>
              <a:t>объем </a:t>
            </a:r>
            <a:r>
              <a:rPr lang="ru-RU" sz="1800" dirty="0" smtClean="0"/>
              <a:t>функциональных обязанностей </a:t>
            </a:r>
            <a:r>
              <a:rPr lang="ru-RU" sz="1800" dirty="0"/>
              <a:t>ограничивает оперативность</a:t>
            </a:r>
          </a:p>
          <a:p>
            <a:pPr marL="114300" indent="0">
              <a:buNone/>
            </a:pPr>
            <a:r>
              <a:rPr lang="ru-RU" sz="1800" dirty="0"/>
              <a:t>административного персонала в </a:t>
            </a:r>
            <a:r>
              <a:rPr lang="ru-RU" sz="1800" dirty="0" smtClean="0"/>
              <a:t>отдельных случаях.</a:t>
            </a:r>
            <a:r>
              <a:rPr lang="ru-RU" sz="1800" dirty="0"/>
              <a:t> </a:t>
            </a:r>
          </a:p>
          <a:p>
            <a:r>
              <a:rPr lang="ru-RU" sz="1800" dirty="0"/>
              <a:t>Недостаточная эффективность использования имеющегося </a:t>
            </a:r>
            <a:r>
              <a:rPr lang="ru-RU" sz="1800" dirty="0" smtClean="0"/>
              <a:t>ИКТ-оборудования</a:t>
            </a:r>
            <a:endParaRPr lang="ru-RU" sz="1800" dirty="0"/>
          </a:p>
          <a:p>
            <a:r>
              <a:rPr lang="ru-RU" sz="1800" dirty="0"/>
              <a:t>Не все члены педагогического коллектива задействованы в инновационной деятельности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Не все педагоги осознают необходимость изменений при переходе на Профессиональный стандарт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Имеется большая группа педагогов в возрасте старше 55 лет</a:t>
            </a:r>
            <a:r>
              <a:rPr lang="ru-RU" sz="1800" dirty="0" smtClean="0"/>
              <a:t>.</a:t>
            </a:r>
            <a:endParaRPr lang="ru-RU" sz="1800" dirty="0"/>
          </a:p>
          <a:p>
            <a:r>
              <a:rPr lang="ru-RU" sz="1800" dirty="0"/>
              <a:t>Не все участники </a:t>
            </a:r>
            <a:r>
              <a:rPr lang="ru-RU" sz="1800" dirty="0" smtClean="0"/>
              <a:t>образовательной деятельности </a:t>
            </a:r>
            <a:r>
              <a:rPr lang="ru-RU" sz="1800" dirty="0"/>
              <a:t>имеют высокую мотивацию на достижение нового качественного уровня образовательного </a:t>
            </a:r>
            <a:r>
              <a:rPr lang="ru-RU" sz="1800" dirty="0" smtClean="0"/>
              <a:t>процесса</a:t>
            </a:r>
            <a:endParaRPr lang="ru-RU" sz="1800" dirty="0"/>
          </a:p>
          <a:p>
            <a:r>
              <a:rPr lang="ru-RU" sz="1800" dirty="0"/>
              <a:t>Материально-техническая база недостаточна сформирована с точки зрения комфортности и безопасности образовательной среды для детей с ОВЗ.</a:t>
            </a:r>
          </a:p>
        </p:txBody>
      </p:sp>
    </p:spTree>
    <p:extLst>
      <p:ext uri="{BB962C8B-B14F-4D97-AF65-F5344CB8AC3E}">
        <p14:creationId xmlns:p14="http://schemas.microsoft.com/office/powerpoint/2010/main" val="2164857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Благоприятные возможности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7620000" cy="5132040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Повышение уровня </a:t>
            </a:r>
            <a:r>
              <a:rPr lang="ru-RU" dirty="0" smtClean="0"/>
              <a:t>профессиональной компетентности </a:t>
            </a:r>
            <a:r>
              <a:rPr lang="ru-RU" dirty="0"/>
              <a:t>педагогических </a:t>
            </a:r>
            <a:r>
              <a:rPr lang="ru-RU" dirty="0" smtClean="0"/>
              <a:t>кадров через </a:t>
            </a:r>
            <a:r>
              <a:rPr lang="ru-RU" dirty="0"/>
              <a:t>использование </a:t>
            </a:r>
            <a:r>
              <a:rPr lang="ru-RU" dirty="0" smtClean="0"/>
              <a:t>системы стимулирования</a:t>
            </a:r>
            <a:endParaRPr lang="ru-RU" dirty="0"/>
          </a:p>
          <a:p>
            <a:r>
              <a:rPr lang="ru-RU" dirty="0" smtClean="0"/>
              <a:t>Использование </a:t>
            </a:r>
            <a:r>
              <a:rPr lang="ru-RU" dirty="0"/>
              <a:t>ресурсов, методическая поддержка МУ ДПО «ИОЦ» (участие в КПК, </a:t>
            </a:r>
            <a:r>
              <a:rPr lang="ru-RU" dirty="0" err="1" smtClean="0"/>
              <a:t>вебинарах</a:t>
            </a:r>
            <a:r>
              <a:rPr lang="ru-RU" dirty="0" smtClean="0"/>
              <a:t>, </a:t>
            </a:r>
            <a:r>
              <a:rPr lang="ru-RU" dirty="0"/>
              <a:t>мастер-классах, </a:t>
            </a:r>
            <a:r>
              <a:rPr lang="ru-RU" dirty="0" smtClean="0"/>
              <a:t>семинарах)</a:t>
            </a:r>
            <a:endParaRPr lang="ru-RU" dirty="0"/>
          </a:p>
          <a:p>
            <a:r>
              <a:rPr lang="ru-RU" dirty="0" smtClean="0"/>
              <a:t>Сетевое </a:t>
            </a:r>
            <a:r>
              <a:rPr lang="ru-RU" dirty="0"/>
              <a:t>взаимодействие педагогов через Интернет ресурсы (Рыбинск – </a:t>
            </a:r>
            <a:r>
              <a:rPr lang="ru-RU" dirty="0" err="1"/>
              <a:t>Wiki</a:t>
            </a:r>
            <a:r>
              <a:rPr lang="ru-RU" dirty="0"/>
              <a:t>)</a:t>
            </a:r>
          </a:p>
          <a:p>
            <a:r>
              <a:rPr lang="ru-RU" dirty="0" smtClean="0"/>
              <a:t>Удовлетворение образовательных потребностей </a:t>
            </a:r>
            <a:r>
              <a:rPr lang="ru-RU" dirty="0"/>
              <a:t>учащихся с </a:t>
            </a:r>
            <a:r>
              <a:rPr lang="ru-RU" dirty="0" smtClean="0"/>
              <a:t>разными способностями </a:t>
            </a:r>
            <a:r>
              <a:rPr lang="ru-RU" dirty="0"/>
              <a:t>и возможностями. </a:t>
            </a:r>
          </a:p>
          <a:p>
            <a:r>
              <a:rPr lang="ru-RU" dirty="0" smtClean="0"/>
              <a:t>Совершенствование </a:t>
            </a:r>
            <a:r>
              <a:rPr lang="ru-RU" dirty="0"/>
              <a:t>системы оценивания образовательных результатов в</a:t>
            </a:r>
          </a:p>
          <a:p>
            <a:pPr marL="114300" indent="0">
              <a:buNone/>
            </a:pPr>
            <a:r>
              <a:rPr lang="ru-RU" dirty="0"/>
              <a:t>соответствии с требованиями ФГОС.</a:t>
            </a:r>
          </a:p>
          <a:p>
            <a:r>
              <a:rPr lang="ru-RU" dirty="0" smtClean="0"/>
              <a:t>Широкие </a:t>
            </a:r>
            <a:r>
              <a:rPr lang="ru-RU" dirty="0"/>
              <a:t>возможности повышения образовательного уровня обучающихся </a:t>
            </a:r>
            <a:r>
              <a:rPr lang="ru-RU" dirty="0" smtClean="0"/>
              <a:t>через систему </a:t>
            </a:r>
            <a:r>
              <a:rPr lang="ru-RU" dirty="0"/>
              <a:t>дополнительного </a:t>
            </a:r>
            <a:r>
              <a:rPr lang="ru-RU" dirty="0" smtClean="0"/>
              <a:t>образования, олимпиад </a:t>
            </a:r>
            <a:r>
              <a:rPr lang="ru-RU" dirty="0"/>
              <a:t>в сети Интернет, организации проектно-исследовательской деятельности.</a:t>
            </a:r>
          </a:p>
          <a:p>
            <a:r>
              <a:rPr lang="ru-RU" dirty="0" smtClean="0"/>
              <a:t>Развитие </a:t>
            </a:r>
            <a:r>
              <a:rPr lang="ru-RU" dirty="0"/>
              <a:t>системы детских </a:t>
            </a:r>
            <a:r>
              <a:rPr lang="ru-RU" dirty="0" smtClean="0"/>
              <a:t>объединений, клубов</a:t>
            </a:r>
            <a:r>
              <a:rPr lang="ru-RU" dirty="0"/>
              <a:t>, волонтерского движения.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0667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Риски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7931224" cy="520404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Непринятие отдельными педагогическими работниками новых требований в связи  с необходимостью реализации </a:t>
            </a:r>
            <a:r>
              <a:rPr lang="ru-RU" dirty="0" smtClean="0"/>
              <a:t>программы перехода </a:t>
            </a:r>
            <a:r>
              <a:rPr lang="ru-RU" dirty="0"/>
              <a:t>школы в эффективный </a:t>
            </a:r>
            <a:r>
              <a:rPr lang="ru-RU" dirty="0" smtClean="0"/>
              <a:t>режим развития.</a:t>
            </a:r>
            <a:r>
              <a:rPr lang="ru-RU" dirty="0"/>
              <a:t> </a:t>
            </a:r>
          </a:p>
          <a:p>
            <a:r>
              <a:rPr lang="ru-RU" dirty="0"/>
              <a:t>Недостаточная востребованность </a:t>
            </a:r>
            <a:r>
              <a:rPr lang="ru-RU" dirty="0" smtClean="0"/>
              <a:t>у потребителей </a:t>
            </a:r>
            <a:r>
              <a:rPr lang="ru-RU" dirty="0"/>
              <a:t>образовательных услуг высокого уровня содержания </a:t>
            </a:r>
            <a:r>
              <a:rPr lang="ru-RU" dirty="0" smtClean="0"/>
              <a:t>образования, требующего повышенной работоспособности</a:t>
            </a:r>
            <a:r>
              <a:rPr lang="ru-RU" dirty="0"/>
              <a:t>, </a:t>
            </a:r>
            <a:r>
              <a:rPr lang="ru-RU" dirty="0" smtClean="0"/>
              <a:t>заинтересованности родителей </a:t>
            </a:r>
            <a:r>
              <a:rPr lang="ru-RU" dirty="0"/>
              <a:t>и учащихся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Низкая мотивация учащихся к </a:t>
            </a:r>
            <a:r>
              <a:rPr lang="ru-RU" dirty="0" smtClean="0"/>
              <a:t>учебной деятельности</a:t>
            </a:r>
            <a:r>
              <a:rPr lang="ru-RU" dirty="0"/>
              <a:t>. Устранение родителей от взаимодействия с педагогами по вопросам </a:t>
            </a:r>
            <a:r>
              <a:rPr lang="ru-RU" dirty="0" smtClean="0"/>
              <a:t> сопровождения </a:t>
            </a:r>
            <a:r>
              <a:rPr lang="ru-RU" dirty="0"/>
              <a:t>детей в </a:t>
            </a:r>
            <a:r>
              <a:rPr lang="ru-RU" dirty="0" smtClean="0"/>
              <a:t>рамках образовательной </a:t>
            </a:r>
            <a:r>
              <a:rPr lang="ru-RU" dirty="0"/>
              <a:t>деятельности. </a:t>
            </a:r>
          </a:p>
          <a:p>
            <a:r>
              <a:rPr lang="ru-RU" dirty="0"/>
              <a:t>Относительно низкий уровень развития социума</a:t>
            </a:r>
            <a:r>
              <a:rPr lang="ru-RU" dirty="0" smtClean="0"/>
              <a:t>.</a:t>
            </a:r>
            <a:r>
              <a:rPr lang="ru-RU" dirty="0"/>
              <a:t> </a:t>
            </a:r>
          </a:p>
          <a:p>
            <a:r>
              <a:rPr lang="ru-RU" dirty="0"/>
              <a:t>Наличие современных гаджетов у </a:t>
            </a:r>
            <a:r>
              <a:rPr lang="ru-RU" dirty="0" smtClean="0"/>
              <a:t>детей ведет </a:t>
            </a:r>
            <a:r>
              <a:rPr lang="ru-RU" dirty="0"/>
              <a:t>к массовой </a:t>
            </a:r>
            <a:r>
              <a:rPr lang="ru-RU" dirty="0" err="1"/>
              <a:t>аутизации</a:t>
            </a:r>
            <a:r>
              <a:rPr lang="ru-RU" dirty="0"/>
              <a:t> </a:t>
            </a:r>
            <a:r>
              <a:rPr lang="ru-RU" dirty="0" smtClean="0"/>
              <a:t>школьников (уход </a:t>
            </a:r>
            <a:r>
              <a:rPr lang="ru-RU" dirty="0"/>
              <a:t>в себя, ограниченность </a:t>
            </a:r>
            <a:r>
              <a:rPr lang="ru-RU" dirty="0" smtClean="0"/>
              <a:t>живого общения)</a:t>
            </a:r>
            <a:endParaRPr lang="ru-RU" dirty="0"/>
          </a:p>
          <a:p>
            <a:r>
              <a:rPr lang="ru-RU" dirty="0"/>
              <a:t>Навязывание в СМИ </a:t>
            </a:r>
            <a:r>
              <a:rPr lang="ru-RU" dirty="0" smtClean="0"/>
              <a:t>низкой информационной культуры потребителя: приоритет </a:t>
            </a:r>
            <a:r>
              <a:rPr lang="ru-RU" dirty="0"/>
              <a:t>развлекательных программ </a:t>
            </a:r>
            <a:r>
              <a:rPr lang="ru-RU" dirty="0" smtClean="0"/>
              <a:t>и сайтов </a:t>
            </a:r>
            <a:r>
              <a:rPr lang="ru-RU" dirty="0"/>
              <a:t>перед образовательными.</a:t>
            </a:r>
          </a:p>
        </p:txBody>
      </p:sp>
    </p:spTree>
    <p:extLst>
      <p:ext uri="{BB962C8B-B14F-4D97-AF65-F5344CB8AC3E}">
        <p14:creationId xmlns:p14="http://schemas.microsoft.com/office/powerpoint/2010/main" val="39485375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27584" y="908720"/>
            <a:ext cx="7344816" cy="115212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Приоритет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Обеспечение </a:t>
            </a:r>
            <a:r>
              <a:rPr lang="ru-RU" sz="2000" dirty="0">
                <a:solidFill>
                  <a:schemeClr val="tx1"/>
                </a:solidFill>
              </a:rPr>
              <a:t>качества образования, соответствующего запросам государства и общества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17035" y="2498018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95736" y="2745400"/>
            <a:ext cx="50405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Цель 1. </a:t>
            </a:r>
            <a:r>
              <a:rPr lang="ru-RU" dirty="0"/>
              <a:t>Улучшение результатов ГИА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50369" y="3861048"/>
            <a:ext cx="7344816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Цель </a:t>
            </a:r>
            <a:r>
              <a:rPr lang="ru-RU" b="1" dirty="0">
                <a:solidFill>
                  <a:schemeClr val="tx1"/>
                </a:solidFill>
              </a:rPr>
              <a:t>2. </a:t>
            </a:r>
            <a:r>
              <a:rPr lang="ru-RU" dirty="0">
                <a:solidFill>
                  <a:schemeClr val="tx1"/>
                </a:solidFill>
              </a:rPr>
              <a:t>Повышение эффективности профессиональной деятельности педагогов</a:t>
            </a:r>
          </a:p>
        </p:txBody>
      </p:sp>
    </p:spTree>
    <p:extLst>
      <p:ext uri="{BB962C8B-B14F-4D97-AF65-F5344CB8AC3E}">
        <p14:creationId xmlns:p14="http://schemas.microsoft.com/office/powerpoint/2010/main" val="2447119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ru-RU" sz="3600" b="1" dirty="0" smtClean="0">
                <a:solidFill>
                  <a:schemeClr val="tx1"/>
                </a:solidFill>
              </a:rPr>
              <a:t>Цель программы</a:t>
            </a:r>
            <a:endParaRPr lang="ru-RU" sz="36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980728"/>
            <a:ext cx="7620000" cy="5877272"/>
          </a:xfrm>
        </p:spPr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ru-RU" sz="3400" dirty="0"/>
              <a:t>Создание  условий для повышения качества образования, отвечающего современным требованиям к условиям осуществления образовательного процесса в соответствии с требованиями ФГОС общего образования </a:t>
            </a:r>
            <a:r>
              <a:rPr lang="ru-RU" sz="3400" dirty="0" smtClean="0"/>
              <a:t>.</a:t>
            </a:r>
          </a:p>
          <a:p>
            <a:pPr marL="114300" indent="0">
              <a:buNone/>
            </a:pPr>
            <a:r>
              <a:rPr lang="ru-RU" sz="4400" b="1" dirty="0" smtClean="0"/>
              <a:t>Задачи:</a:t>
            </a:r>
          </a:p>
          <a:p>
            <a:pPr marL="114300" indent="0">
              <a:buNone/>
            </a:pPr>
            <a:r>
              <a:rPr lang="ru-RU" sz="3300" dirty="0"/>
              <a:t>1. Усовершенствовать систему </a:t>
            </a:r>
            <a:r>
              <a:rPr lang="ru-RU" sz="3300" dirty="0" err="1"/>
              <a:t>внутришкольного</a:t>
            </a:r>
            <a:r>
              <a:rPr lang="ru-RU" sz="3300" dirty="0"/>
              <a:t> мониторинга качества образования.</a:t>
            </a:r>
          </a:p>
          <a:p>
            <a:pPr marL="114300" indent="0">
              <a:buNone/>
            </a:pPr>
            <a:r>
              <a:rPr lang="ru-RU" sz="3300" dirty="0"/>
              <a:t>2. Индивидуализировать образовательную деятельность для обучающихся с разными образовательными потребностями.</a:t>
            </a:r>
          </a:p>
          <a:p>
            <a:pPr marL="114300" indent="0">
              <a:buNone/>
            </a:pPr>
            <a:r>
              <a:rPr lang="ru-RU" sz="3300" dirty="0"/>
              <a:t>3. Создать ресурсное обеспечение, необходимое для перехода школы в эффективный режим работы. </a:t>
            </a:r>
          </a:p>
          <a:p>
            <a:pPr marL="114300" indent="0">
              <a:buNone/>
            </a:pPr>
            <a:r>
              <a:rPr lang="ru-RU" sz="3300" dirty="0"/>
              <a:t>4. Обеспечить включенность педагогических работников в процесс непрерывного образования для освоения новых форм и методов профессиональной деятельности и инновационных практик для достижения нового уровня качества образования.</a:t>
            </a:r>
          </a:p>
          <a:p>
            <a:pPr marL="114300" indent="0">
              <a:buNone/>
            </a:pPr>
            <a:endParaRPr lang="ru-RU" sz="4400" b="1" dirty="0"/>
          </a:p>
          <a:p>
            <a:pPr marL="114300" indent="0">
              <a:buNone/>
            </a:pP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420575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Сроки и этапы реализации Программы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268760"/>
            <a:ext cx="7620000" cy="4800600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dirty="0"/>
              <a:t>Срок реализации Программы </a:t>
            </a:r>
            <a:r>
              <a:rPr lang="ru-RU" dirty="0" smtClean="0"/>
              <a:t>- 3 </a:t>
            </a:r>
            <a:r>
              <a:rPr lang="ru-RU" dirty="0"/>
              <a:t>года </a:t>
            </a:r>
          </a:p>
          <a:p>
            <a:pPr marL="114300" indent="0">
              <a:buNone/>
            </a:pPr>
            <a:r>
              <a:rPr lang="ru-RU" dirty="0"/>
              <a:t>1. Первый этап - аналитико-диагностический. Цель: проведение аналитической и диагностической работы, разработка текста и утверждение программы перехода школы в эффективный режим работы.</a:t>
            </a:r>
          </a:p>
          <a:p>
            <a:pPr marL="114300" indent="0">
              <a:buNone/>
            </a:pPr>
            <a:r>
              <a:rPr lang="ru-RU" dirty="0"/>
              <a:t>2. Второй этап - деятельностный.</a:t>
            </a:r>
          </a:p>
          <a:p>
            <a:pPr marL="114300" indent="0">
              <a:buNone/>
            </a:pPr>
            <a:r>
              <a:rPr lang="ru-RU" dirty="0"/>
              <a:t>Цель: реализация Программы перехода школы в эффективный режим работы.</a:t>
            </a:r>
          </a:p>
          <a:p>
            <a:pPr marL="114300" indent="0">
              <a:buNone/>
            </a:pPr>
            <a:r>
              <a:rPr lang="ru-RU" dirty="0"/>
              <a:t>3. Третий этап - этап промежуточного контроля и коррекции.</a:t>
            </a:r>
          </a:p>
          <a:p>
            <a:pPr marL="114300" indent="0">
              <a:buNone/>
            </a:pPr>
            <a:r>
              <a:rPr lang="ru-RU" dirty="0"/>
              <a:t>Цель: отслеживание и корректировка планов реализации Программы, апробация и экспертная оценка информационно-методического обеспечения образовательной деятельности.</a:t>
            </a:r>
          </a:p>
          <a:p>
            <a:pPr marL="114300" indent="0">
              <a:buNone/>
            </a:pPr>
            <a:r>
              <a:rPr lang="ru-RU" dirty="0"/>
              <a:t>4. Четвертый завершающий этап.</a:t>
            </a:r>
          </a:p>
          <a:p>
            <a:pPr marL="114300" indent="0">
              <a:buNone/>
            </a:pPr>
            <a:r>
              <a:rPr lang="ru-RU" dirty="0"/>
              <a:t>Цель: подведение итогов реализации Программы перехода школы в эффективный режим работы, распространение опыта работы, разработка нового стратегического плана развития школы.</a:t>
            </a:r>
          </a:p>
        </p:txBody>
      </p:sp>
    </p:spTree>
    <p:extLst>
      <p:ext uri="{BB962C8B-B14F-4D97-AF65-F5344CB8AC3E}">
        <p14:creationId xmlns:p14="http://schemas.microsoft.com/office/powerpoint/2010/main" val="3068974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76672"/>
            <a:ext cx="8280920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•	Повышение доли учащихся с повышенной учебной мотивацией, повышение качества образования на 5-10%.</a:t>
            </a:r>
          </a:p>
          <a:p>
            <a:r>
              <a:rPr lang="ru-RU" sz="2000" dirty="0"/>
              <a:t>•	Увеличение доли обучающихся, успешно прошедших ВПР,  ГИА до 90%;</a:t>
            </a:r>
          </a:p>
          <a:p>
            <a:r>
              <a:rPr lang="ru-RU" sz="2000" dirty="0"/>
              <a:t>•	Доля учащихся, ставших призерами и победителями школьного этапа Всероссийской олимпиады школьников из общего количества участников – не менее 10%, муниципального этапа 1-3%</a:t>
            </a:r>
          </a:p>
          <a:p>
            <a:r>
              <a:rPr lang="ru-RU" sz="2000" dirty="0"/>
              <a:t>•	Доля учащихся, вовлеченных в </a:t>
            </a:r>
            <a:r>
              <a:rPr lang="ru-RU" sz="2000" dirty="0" err="1"/>
              <a:t>проектно</a:t>
            </a:r>
            <a:r>
              <a:rPr lang="ru-RU" sz="2000" dirty="0"/>
              <a:t> - исследовательскую деятельность – не менее 50%;</a:t>
            </a:r>
          </a:p>
          <a:p>
            <a:r>
              <a:rPr lang="ru-RU" sz="2000" dirty="0"/>
              <a:t>•	Доля учащихся, охваченных дополнительными образовательными услугами – не менее 85%;</a:t>
            </a:r>
          </a:p>
          <a:p>
            <a:r>
              <a:rPr lang="ru-RU" sz="2000" dirty="0"/>
              <a:t>•	Увеличение доли обучающихся с низкой учебной мотивацией и склонных к </a:t>
            </a:r>
            <a:r>
              <a:rPr lang="ru-RU" sz="2000" dirty="0" err="1"/>
              <a:t>девиантному</a:t>
            </a:r>
            <a:r>
              <a:rPr lang="ru-RU" sz="2000" dirty="0"/>
              <a:t> поведению, вовлечённых в работу детского школьного объединения «Планета детства», составит не менее 50 % от общего их количества;</a:t>
            </a:r>
          </a:p>
          <a:p>
            <a:r>
              <a:rPr lang="ru-RU" sz="2000" dirty="0"/>
              <a:t>•	Доля учащихся, не пропускающих занятия по неуважительным причинам – не менее 99 %;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3249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/>
              <a:t>Доля педагогов, использующих при проектировании уроков </a:t>
            </a:r>
            <a:r>
              <a:rPr lang="ru-RU" dirty="0" err="1"/>
              <a:t>метапредметный</a:t>
            </a:r>
            <a:r>
              <a:rPr lang="ru-RU" dirty="0"/>
              <a:t> подход, метод проектов, технологии продуктивного и </a:t>
            </a:r>
            <a:r>
              <a:rPr lang="ru-RU" dirty="0" err="1"/>
              <a:t>практикоориентированного</a:t>
            </a:r>
            <a:r>
              <a:rPr lang="ru-RU" dirty="0"/>
              <a:t> обучения, ЦОР  для активизации познавательной и самостоятельной деятельности учащихся – 100 %.</a:t>
            </a:r>
          </a:p>
          <a:p>
            <a:pPr lvl="0"/>
            <a:r>
              <a:rPr lang="ru-RU" dirty="0"/>
              <a:t>Доля педагогов, регулярно посещающих курсы, </a:t>
            </a:r>
            <a:r>
              <a:rPr lang="ru-RU" dirty="0" err="1"/>
              <a:t>вебинары</a:t>
            </a:r>
            <a:r>
              <a:rPr lang="ru-RU" dirty="0"/>
              <a:t>, семинары и обобщающие свой педагогический опыт на ШМО, ММО, мероприятиях муниципального и  регионального уровней составит 90%;</a:t>
            </a:r>
          </a:p>
          <a:p>
            <a:pPr lvl="0"/>
            <a:r>
              <a:rPr lang="ru-RU" dirty="0"/>
              <a:t>Доля педагогов, имеющих первую и высшую квалификационную категорию – 80 %.</a:t>
            </a:r>
          </a:p>
          <a:p>
            <a:pPr lvl="0"/>
            <a:r>
              <a:rPr lang="ru-RU" dirty="0"/>
              <a:t>Доля педагогов, участвующих в сетевых профессиональных сообществах, оказывающих значимое положительное влияние на профессиональный рост педагогов и повышение качества – не менее 15%;</a:t>
            </a:r>
          </a:p>
          <a:p>
            <a:pPr lvl="0"/>
            <a:r>
              <a:rPr lang="ru-RU" dirty="0"/>
              <a:t>Доля родителей, активно взаимодействующих со школой, повысится до 30%.</a:t>
            </a:r>
          </a:p>
          <a:p>
            <a:r>
              <a:rPr lang="ru-RU" dirty="0"/>
              <a:t>Доля удовлетворенности образовательными результатами родителями повысится до 85 %</a:t>
            </a:r>
            <a:r>
              <a:rPr lang="ru-RU" dirty="0"/>
              <a:t> </a:t>
            </a: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29401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78098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Результаты ВПР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078689"/>
              </p:ext>
            </p:extLst>
          </p:nvPr>
        </p:nvGraphicFramePr>
        <p:xfrm>
          <a:off x="395536" y="1052736"/>
          <a:ext cx="7704855" cy="5328597"/>
        </p:xfrm>
        <a:graphic>
          <a:graphicData uri="http://schemas.openxmlformats.org/drawingml/2006/table">
            <a:tbl>
              <a:tblPr firstRow="1" firstCol="1" bandRow="1"/>
              <a:tblGrid>
                <a:gridCol w="1518431"/>
                <a:gridCol w="1518431"/>
                <a:gridCol w="1293701"/>
                <a:gridCol w="1278363"/>
                <a:gridCol w="1278363"/>
                <a:gridCol w="817566"/>
              </a:tblGrid>
              <a:tr h="26643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2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Справляемость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Справляемость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 класс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67%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86%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75%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Окружающий мир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 класс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96%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89%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48%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52%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39%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63%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93%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rowSpan="6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 класс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Русский язык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49%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53%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88%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76%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История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highlight>
                            <a:srgbClr val="C0C0C0"/>
                          </a:highlight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97%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285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98%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класс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92%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47%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643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95%</a:t>
                      </a:r>
                      <a:endParaRPr lang="ru-RU" sz="11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58%</a:t>
                      </a:r>
                      <a:endParaRPr lang="ru-RU" sz="11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3190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70609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Результаты ГИА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401570"/>
              </p:ext>
            </p:extLst>
          </p:nvPr>
        </p:nvGraphicFramePr>
        <p:xfrm>
          <a:off x="107504" y="836710"/>
          <a:ext cx="7848872" cy="5757064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188692"/>
                <a:gridCol w="696384"/>
                <a:gridCol w="799474"/>
                <a:gridCol w="799474"/>
                <a:gridCol w="1188692"/>
                <a:gridCol w="1188692"/>
                <a:gridCol w="993732"/>
                <a:gridCol w="993732"/>
              </a:tblGrid>
              <a:tr h="316815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предмет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класс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335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сдававших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получивших «4» и «5»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знаний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сдававших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получивших «4» и «5»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Качество знаний</a:t>
                      </a:r>
                      <a:endParaRPr lang="ru-RU" sz="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20 - 100%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15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46 - 100%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74%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12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Русский язык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(ГВЭ)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  -100%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 -100%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20 - 100%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46 - 100%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51%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Математика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(ГВЭ)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  -100%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 -100%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Химия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3 – 15%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33%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– 17%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78%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Биология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 – 10 %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 – 13%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Обществознание 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16 – 80%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44%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 – 66%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26%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Информатика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10 – 50%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– 19%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География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9 – 45 %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MS Mincho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 – 51 %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Физика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2 - 4%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50%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34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Английский язык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 (ОГЭ)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2 - 4%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2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12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52713" marR="527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984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1495"/>
            <a:ext cx="76200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Контингент обучающихся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521208"/>
              </p:ext>
            </p:extLst>
          </p:nvPr>
        </p:nvGraphicFramePr>
        <p:xfrm>
          <a:off x="755576" y="1196752"/>
          <a:ext cx="6840761" cy="5078478"/>
        </p:xfrm>
        <a:graphic>
          <a:graphicData uri="http://schemas.openxmlformats.org/drawingml/2006/table">
            <a:tbl>
              <a:tblPr firstRow="1" firstCol="1" bandRow="1"/>
              <a:tblGrid>
                <a:gridCol w="3888432"/>
                <a:gridCol w="1008112"/>
                <a:gridCol w="936104"/>
                <a:gridCol w="1008113"/>
              </a:tblGrid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Основные показатели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2017-2018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2018-2019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2019-2020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семей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воспитывающихся в детском доме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Малообеспеченные семьи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94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Полные семьи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216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194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195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Неполные семьи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80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Многодетные семьи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Семьи с детьми-инвалидами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Семьи с опекаемыми детьми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94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Приемные семьи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 с ОВЗ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29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28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8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Семьи со статусом СОП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29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состоящих на внутришкольном профилактическом учете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состоящих на профилактическом контроле в ОДН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Количество обучающихся, состоящих на профилактическом контроле в ТКДН и ЗП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44940" marR="449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458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07" y="-65314"/>
            <a:ext cx="7620000" cy="1143000"/>
          </a:xfrm>
        </p:spPr>
        <p:txBody>
          <a:bodyPr/>
          <a:lstStyle/>
          <a:p>
            <a:r>
              <a:rPr lang="ru-RU" sz="3200" b="1" dirty="0" smtClean="0">
                <a:solidFill>
                  <a:schemeClr val="tx1"/>
                </a:solidFill>
              </a:rPr>
              <a:t>Педагогический коллектив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692696"/>
            <a:ext cx="82089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Возрастной состав коллектива на данный момент следующий:</a:t>
            </a:r>
          </a:p>
          <a:p>
            <a:r>
              <a:rPr lang="ru-RU" dirty="0"/>
              <a:t>8% (2 чел.) учителей в возрасте до 25 лет;</a:t>
            </a:r>
          </a:p>
          <a:p>
            <a:r>
              <a:rPr lang="ru-RU" dirty="0"/>
              <a:t>58%  (15 чел.) молодые, но уже опытные учителя, от 26 до 49 лет;</a:t>
            </a:r>
          </a:p>
          <a:p>
            <a:r>
              <a:rPr lang="ru-RU" dirty="0"/>
              <a:t>12%  (3 чел.) учителя в возрасте от 50 до 54 лет;</a:t>
            </a:r>
          </a:p>
          <a:p>
            <a:r>
              <a:rPr lang="ru-RU" dirty="0"/>
              <a:t>31% (8 чел.) учителя старше 55 лет.                          </a:t>
            </a:r>
            <a:endParaRPr lang="ru-RU" dirty="0" smtClean="0"/>
          </a:p>
          <a:p>
            <a:r>
              <a:rPr lang="ru-RU" b="1" dirty="0" smtClean="0"/>
              <a:t>Педагогический </a:t>
            </a:r>
            <a:r>
              <a:rPr lang="ru-RU" b="1" dirty="0"/>
              <a:t>стаж</a:t>
            </a:r>
          </a:p>
          <a:p>
            <a:r>
              <a:rPr lang="ru-RU" dirty="0"/>
              <a:t>18 учителей школы (70%) имеют педагогический стаж более 20 лет.  До 5  лет – 3ч., 6 – 10  лет – 5 ч., 21 – 25 лет – 6 ч., более 25 лет – 12 ч. </a:t>
            </a:r>
            <a:endParaRPr lang="ru-RU" dirty="0" smtClean="0"/>
          </a:p>
          <a:p>
            <a:r>
              <a:rPr lang="ru-RU" b="1" dirty="0" smtClean="0"/>
              <a:t>Аттестация </a:t>
            </a:r>
            <a:r>
              <a:rPr lang="ru-RU" b="1" dirty="0"/>
              <a:t>педагогических работников</a:t>
            </a:r>
          </a:p>
          <a:p>
            <a:r>
              <a:rPr lang="ru-RU" dirty="0" smtClean="0"/>
              <a:t>Высшая категория - 6 </a:t>
            </a:r>
            <a:r>
              <a:rPr lang="ru-RU" dirty="0"/>
              <a:t>чел., 23</a:t>
            </a:r>
            <a:r>
              <a:rPr lang="ru-RU" dirty="0" smtClean="0"/>
              <a:t>%</a:t>
            </a:r>
          </a:p>
          <a:p>
            <a:r>
              <a:rPr lang="ru-RU" dirty="0" smtClean="0"/>
              <a:t>Первая категория </a:t>
            </a:r>
            <a:r>
              <a:rPr lang="ru-RU" dirty="0"/>
              <a:t>- 15 </a:t>
            </a:r>
            <a:r>
              <a:rPr lang="ru-RU" dirty="0" smtClean="0"/>
              <a:t>чел.,54%</a:t>
            </a:r>
          </a:p>
          <a:p>
            <a:r>
              <a:rPr lang="ru-RU" b="1" dirty="0"/>
              <a:t>Награды педагогов</a:t>
            </a: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695500"/>
              </p:ext>
            </p:extLst>
          </p:nvPr>
        </p:nvGraphicFramePr>
        <p:xfrm>
          <a:off x="395536" y="4221088"/>
          <a:ext cx="7564601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6299616"/>
                <a:gridCol w="1264985"/>
              </a:tblGrid>
              <a:tr h="2591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кол-во педагогов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Почётная грамота Главы Рыбинского муниципального округа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6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Почётная грамота Департамента образования администрации городского округа город Рыбинск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Почётная грамота Департамента образования Ярославской области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Почётная грамота Министерства образования РФ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Нагрудный знак «Почётный работник сферы образования РФ»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«Отличник просвещения»</a:t>
                      </a:r>
                      <a:endParaRPr lang="ru-RU" sz="14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37248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</TotalTime>
  <Words>1269</Words>
  <Application>Microsoft Office PowerPoint</Application>
  <PresentationFormat>Экран (4:3)</PresentationFormat>
  <Paragraphs>358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Программа перехода школы в эффективный режим работы</vt:lpstr>
      <vt:lpstr>Цель программы</vt:lpstr>
      <vt:lpstr>Сроки и этапы реализации Программы</vt:lpstr>
      <vt:lpstr>Презентация PowerPoint</vt:lpstr>
      <vt:lpstr>Презентация PowerPoint</vt:lpstr>
      <vt:lpstr>Результаты ВПР</vt:lpstr>
      <vt:lpstr>Результаты ГИА</vt:lpstr>
      <vt:lpstr>Контингент обучающихся</vt:lpstr>
      <vt:lpstr>Педагогический коллектив</vt:lpstr>
      <vt:lpstr>Сильные стороны</vt:lpstr>
      <vt:lpstr>Слабые стороны</vt:lpstr>
      <vt:lpstr>Благоприятные возможности</vt:lpstr>
      <vt:lpstr>Риски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перехода школы в эффективный режим работы</dc:title>
  <dc:creator>Home</dc:creator>
  <cp:lastModifiedBy>Alyaska</cp:lastModifiedBy>
  <cp:revision>8</cp:revision>
  <dcterms:created xsi:type="dcterms:W3CDTF">2020-06-15T17:47:09Z</dcterms:created>
  <dcterms:modified xsi:type="dcterms:W3CDTF">2020-06-16T07:10:35Z</dcterms:modified>
</cp:coreProperties>
</file>